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</p:sldIdLst>
  <p:sldSz cx="14630400" cy="8229600"/>
  <p:notesSz cx="8229600" cy="14630400"/>
  <p:embeddedFontLst>
    <p:embeddedFont>
      <p:font typeface="Unbounded" charset="0"/>
      <p:regular r:id="rId13"/>
    </p:embeddedFont>
    <p:embeddedFont>
      <p:font typeface="Cabin" charset="0"/>
      <p:regular r:id="rId14"/>
    </p:embeddedFont>
    <p:embeddedFont>
      <p:font typeface="Calibri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-594" y="-9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DB143D-3994-407C-910A-B97057AD38DE}" type="datetimeFigureOut">
              <a:rPr lang="en-IN" smtClean="0"/>
              <a:t>30-09-2024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F613BF-CE4F-45D0-8785-D16D6948FC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0495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50437" y="2481262"/>
            <a:ext cx="7415927" cy="10020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7850"/>
              </a:lnSpc>
              <a:buNone/>
            </a:pPr>
            <a:r>
              <a:rPr lang="en-US" sz="63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EcoVault: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6350437" y="3853577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EcoVault is a user-friendly mobile application designed to streamline waste management processes. The system operates on a three-tiered structure, comprising user, delivery, and factory modules.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11630026" y="5316379"/>
            <a:ext cx="1988344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by </a:t>
            </a:r>
            <a:endParaRPr lang="en-US" sz="2000" dirty="0" smtClean="0">
              <a:solidFill>
                <a:srgbClr val="CAD6DE"/>
              </a:solidFill>
              <a:latin typeface="Cabin Bold" pitchFamily="34" charset="0"/>
              <a:ea typeface="Cabin Bold" pitchFamily="34" charset="-122"/>
              <a:cs typeface="Cabin Bold" pitchFamily="34" charset="-120"/>
            </a:endParaRPr>
          </a:p>
          <a:p>
            <a:pPr marL="0" indent="0" algn="l">
              <a:lnSpc>
                <a:spcPts val="3400"/>
              </a:lnSpc>
              <a:buNone/>
            </a:pPr>
            <a:r>
              <a:rPr lang="en-US" sz="2000" dirty="0" err="1" smtClean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Renuka</a:t>
            </a:r>
            <a:r>
              <a:rPr lang="en-US" sz="2000" dirty="0" smtClean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 </a:t>
            </a:r>
            <a:r>
              <a:rPr lang="en-US" sz="2000" dirty="0" err="1" smtClean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Kamath</a:t>
            </a:r>
            <a:endParaRPr lang="en-US" sz="2000" dirty="0" smtClean="0">
              <a:solidFill>
                <a:srgbClr val="CAD6DE"/>
              </a:solidFill>
              <a:latin typeface="Cabin Bold" pitchFamily="34" charset="0"/>
              <a:ea typeface="Cabin Bold" pitchFamily="34" charset="-122"/>
              <a:cs typeface="Cabin Bold" pitchFamily="34" charset="-120"/>
            </a:endParaRPr>
          </a:p>
          <a:p>
            <a:pPr marL="0" indent="0" algn="l">
              <a:lnSpc>
                <a:spcPts val="3400"/>
              </a:lnSpc>
              <a:buNone/>
            </a:pPr>
            <a:r>
              <a:rPr lang="en-US" sz="2000" dirty="0" smtClean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Krishna </a:t>
            </a:r>
            <a:r>
              <a:rPr lang="en-US" sz="2000" dirty="0" err="1" smtClean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Anilkumar</a:t>
            </a:r>
            <a:endParaRPr lang="en-US" sz="2000" dirty="0" smtClean="0">
              <a:solidFill>
                <a:srgbClr val="CAD6DE"/>
              </a:solidFill>
              <a:latin typeface="Cabin Bold" pitchFamily="34" charset="0"/>
              <a:ea typeface="Cabin Bold" pitchFamily="34" charset="-122"/>
              <a:cs typeface="Cabin Bold" pitchFamily="34" charset="-120"/>
            </a:endParaRPr>
          </a:p>
          <a:p>
            <a:pPr marL="0" indent="0" algn="l">
              <a:lnSpc>
                <a:spcPts val="3400"/>
              </a:lnSpc>
              <a:buNone/>
            </a:pPr>
            <a:r>
              <a:rPr lang="en-US" sz="2000" dirty="0" err="1" smtClean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Sidharth</a:t>
            </a:r>
            <a:r>
              <a:rPr lang="en-US" sz="2000" dirty="0" smtClean="0">
                <a:solidFill>
                  <a:srgbClr val="CAD6DE"/>
                </a:solidFill>
                <a:latin typeface="Cabin Bold" pitchFamily="34" charset="0"/>
                <a:ea typeface="Cabin Bold" pitchFamily="34" charset="-122"/>
                <a:cs typeface="Cabin Bold" pitchFamily="34" charset="-120"/>
              </a:rPr>
              <a:t> Suresh</a:t>
            </a:r>
          </a:p>
          <a:p>
            <a:pPr marL="0" indent="0" algn="l">
              <a:lnSpc>
                <a:spcPts val="3400"/>
              </a:lnSpc>
              <a:buNone/>
            </a:pPr>
            <a:endParaRPr lang="en-US" sz="2400" dirty="0"/>
          </a:p>
        </p:txBody>
      </p:sp>
      <p:pic>
        <p:nvPicPr>
          <p:cNvPr id="1028" name="Picture 4" descr="C:\Users\renuk\OneDrive\Desktop\wastecontrolin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12" y="571500"/>
            <a:ext cx="5019676" cy="662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12915900" y="7820025"/>
            <a:ext cx="1557338" cy="25241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1489948"/>
            <a:ext cx="7415927" cy="2904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b="1" dirty="0" smtClean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                                               THANK YOU</a:t>
            </a:r>
            <a:endParaRPr lang="en-US" sz="4550" dirty="0" smtClean="0">
              <a:solidFill>
                <a:srgbClr val="FFFFFF"/>
              </a:solidFill>
              <a:latin typeface="Unbounded" pitchFamily="34" charset="0"/>
              <a:ea typeface="Unbounded" pitchFamily="34" charset="-122"/>
              <a:cs typeface="Unbounded" pitchFamily="34" charset="-120"/>
            </a:endParaRPr>
          </a:p>
          <a:p>
            <a:pPr marL="0" indent="0">
              <a:lnSpc>
                <a:spcPts val="5700"/>
              </a:lnSpc>
              <a:buNone/>
            </a:pPr>
            <a:r>
              <a:rPr lang="en-US" sz="4550" dirty="0" smtClean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         </a:t>
            </a:r>
          </a:p>
          <a:p>
            <a:pPr marL="0" indent="0">
              <a:lnSpc>
                <a:spcPts val="5700"/>
              </a:lnSpc>
              <a:buNone/>
            </a:pPr>
            <a:r>
              <a:rPr lang="en-US" sz="4550" dirty="0" err="1" smtClean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EcoVault</a:t>
            </a:r>
            <a:r>
              <a:rPr lang="en-US" sz="4550" dirty="0" smtClean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:</a:t>
            </a:r>
            <a:endParaRPr lang="en-US" sz="4550" dirty="0"/>
          </a:p>
        </p:txBody>
      </p:sp>
      <p:sp>
        <p:nvSpPr>
          <p:cNvPr id="5" name="Text 1"/>
          <p:cNvSpPr/>
          <p:nvPr/>
        </p:nvSpPr>
        <p:spPr>
          <a:xfrm>
            <a:off x="864037" y="4764405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EcoVault is a comprehensive waste management system that aims to improve waste collection processes and promote responsible waste disposal. The system offers a user-friendly interface, efficient task assignment, and real-time tracking, making it a valuable tool for individuals, businesses, and communities.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1713349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039541"/>
            <a:ext cx="7763470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Modules and Features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968693" y="338268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 Module</a:t>
            </a:r>
            <a:endParaRPr lang="en-US" sz="2250" dirty="0"/>
          </a:p>
        </p:txBody>
      </p:sp>
      <p:sp>
        <p:nvSpPr>
          <p:cNvPr id="4" name="Text 2"/>
          <p:cNvSpPr/>
          <p:nvPr/>
        </p:nvSpPr>
        <p:spPr>
          <a:xfrm>
            <a:off x="968693" y="3992642"/>
            <a:ext cx="382893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Users can easily register and log in to the app to submit waste collection requests, specifying the type, quantity, and location of their waste.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407462" y="338268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Delivery Module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5407462" y="3992642"/>
            <a:ext cx="382893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delivery module involves a network of registered delivery personnel who are assigned tasks based on their availability and proximity to the user's location.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46231" y="338268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Factory Module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9846231" y="3992642"/>
            <a:ext cx="382893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factory module manages the overall waste collection process, including task assignment, status updates, and payment distribution.</a:t>
            </a:r>
            <a:endParaRPr lang="en-US" sz="1900" dirty="0"/>
          </a:p>
        </p:txBody>
      </p:sp>
      <p:sp>
        <p:nvSpPr>
          <p:cNvPr id="11" name="Rectangle 10"/>
          <p:cNvSpPr/>
          <p:nvPr/>
        </p:nvSpPr>
        <p:spPr>
          <a:xfrm>
            <a:off x="12915900" y="7820025"/>
            <a:ext cx="1557338" cy="25241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6514" y="998934"/>
            <a:ext cx="7770971" cy="1153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Existing </a:t>
            </a:r>
            <a:r>
              <a:rPr lang="en-US" sz="3600" dirty="0" smtClean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System</a:t>
            </a:r>
          </a:p>
          <a:p>
            <a:pPr marL="0" indent="0">
              <a:lnSpc>
                <a:spcPts val="4500"/>
              </a:lnSpc>
              <a:buNone/>
            </a:pPr>
            <a:r>
              <a:rPr lang="en-US" sz="3600" dirty="0" smtClean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3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EcoVault vs. Harithasena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86514" y="2447092"/>
            <a:ext cx="7770971" cy="4783455"/>
          </a:xfrm>
          <a:prstGeom prst="roundRect">
            <a:avLst>
              <a:gd name="adj" fmla="val 61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94134" y="2454712"/>
            <a:ext cx="7754898" cy="56435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91302" y="2579965"/>
            <a:ext cx="2188607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Feature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3479721" y="2579965"/>
            <a:ext cx="2184797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EcoVault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064329" y="2579965"/>
            <a:ext cx="2188607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Harithasena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694134" y="3019068"/>
            <a:ext cx="7754898" cy="8782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891302" y="3144322"/>
            <a:ext cx="2188607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Waste Types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3479721" y="3144322"/>
            <a:ext cx="2184797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Biogas, human waste, and plastic waste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6064329" y="3144322"/>
            <a:ext cx="2188607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Plastic waste only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94134" y="3897273"/>
            <a:ext cx="7754898" cy="15059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891302" y="4022527"/>
            <a:ext cx="2188607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System Functionality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3479721" y="4022527"/>
            <a:ext cx="2184797" cy="12553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User registration, online requests, task assignment, real-time tracking, and payment processing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6064329" y="4022527"/>
            <a:ext cx="2188607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Limited functionality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94134" y="5403175"/>
            <a:ext cx="7754898" cy="181975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891302" y="5528429"/>
            <a:ext cx="2188607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Efficiency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3479721" y="5528429"/>
            <a:ext cx="2184797" cy="1569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Optimized waste collection processes, potentially leading to reduced costs and increased efficiency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6064329" y="5528429"/>
            <a:ext cx="2188607" cy="62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Traditional methods, potentially less efficient</a:t>
            </a:r>
            <a:endParaRPr lang="en-US" sz="1500" dirty="0"/>
          </a:p>
        </p:txBody>
      </p:sp>
      <p:sp>
        <p:nvSpPr>
          <p:cNvPr id="21" name="Rectangle 20"/>
          <p:cNvSpPr/>
          <p:nvPr/>
        </p:nvSpPr>
        <p:spPr>
          <a:xfrm>
            <a:off x="12915900" y="7777425"/>
            <a:ext cx="1557338" cy="295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672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3480673"/>
            <a:ext cx="5652849" cy="651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Proposed System 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968693" y="4712732"/>
            <a:ext cx="498038" cy="498038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144072" y="4805482"/>
            <a:ext cx="147161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688068" y="4712732"/>
            <a:ext cx="2671405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Citizen Reporting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688068" y="5171123"/>
            <a:ext cx="5516404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Users can capture and upload images of littering incidents.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5809" y="4712732"/>
            <a:ext cx="498038" cy="498038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9" name="Text 6"/>
          <p:cNvSpPr/>
          <p:nvPr/>
        </p:nvSpPr>
        <p:spPr>
          <a:xfrm>
            <a:off x="7551539" y="4805482"/>
            <a:ext cx="246578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8145185" y="4712732"/>
            <a:ext cx="3129439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Verification Process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8145185" y="5171123"/>
            <a:ext cx="5516404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team of moderators or automated algorithms will review the submitted images to verify the validity of the report.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968693" y="6349603"/>
            <a:ext cx="498038" cy="498038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1092041" y="6442353"/>
            <a:ext cx="251222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688068" y="6349603"/>
            <a:ext cx="2604492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Rewards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688068" y="6807994"/>
            <a:ext cx="5516404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Users who submit verified reports will receive rewards, such as points, discounts, or tangible prizes.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7425809" y="6349603"/>
            <a:ext cx="498038" cy="498038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7549277" y="6442353"/>
            <a:ext cx="25098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8145185" y="6349603"/>
            <a:ext cx="2604492" cy="3256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Fines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8145185" y="6807994"/>
            <a:ext cx="5516404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Individuals identified as responsible for littering will be issued fines, which can be paid through the app or website.</a:t>
            </a:r>
            <a:endParaRPr lang="en-US" sz="1700" dirty="0"/>
          </a:p>
        </p:txBody>
      </p:sp>
      <p:sp>
        <p:nvSpPr>
          <p:cNvPr id="22" name="Rectangle 21"/>
          <p:cNvSpPr/>
          <p:nvPr/>
        </p:nvSpPr>
        <p:spPr>
          <a:xfrm>
            <a:off x="12915900" y="7820025"/>
            <a:ext cx="1557338" cy="29904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6654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68693" y="3669863"/>
            <a:ext cx="12665273" cy="674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Benefits of the Proposed Enhancement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968693" y="4688324"/>
            <a:ext cx="4078129" cy="2737842"/>
          </a:xfrm>
          <a:prstGeom prst="roundRect">
            <a:avLst>
              <a:gd name="adj" fmla="val 1256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1198007" y="4917638"/>
            <a:ext cx="3619500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Increased Accountability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198007" y="5729526"/>
            <a:ext cx="3619500" cy="1100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ability to report littering incidents will deter individuals from disposing of waste improperly.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5276136" y="4688324"/>
            <a:ext cx="4078129" cy="2737842"/>
          </a:xfrm>
          <a:prstGeom prst="roundRect">
            <a:avLst>
              <a:gd name="adj" fmla="val 1256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5505450" y="4917638"/>
            <a:ext cx="3619500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Community Engagement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505450" y="5729526"/>
            <a:ext cx="3619500" cy="1467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By involving citizens in waste management, the system can foster a sense of responsibility and ownership.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9583579" y="4688324"/>
            <a:ext cx="4078129" cy="2737842"/>
          </a:xfrm>
          <a:prstGeom prst="roundRect">
            <a:avLst>
              <a:gd name="adj" fmla="val 1256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9812893" y="4917638"/>
            <a:ext cx="3559731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Environmental Impact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812893" y="5392341"/>
            <a:ext cx="3619500" cy="733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Reducing littering will contribute to a cleaner and healthier environment.</a:t>
            </a:r>
            <a:endParaRPr lang="en-US" sz="1800" dirty="0"/>
          </a:p>
        </p:txBody>
      </p:sp>
      <p:sp>
        <p:nvSpPr>
          <p:cNvPr id="15" name="Rectangle 14"/>
          <p:cNvSpPr/>
          <p:nvPr/>
        </p:nvSpPr>
        <p:spPr>
          <a:xfrm>
            <a:off x="12915900" y="7820025"/>
            <a:ext cx="1557338" cy="25241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accent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1379" y="617101"/>
            <a:ext cx="7574042" cy="1319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Implementation Considerations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92491" y="2272665"/>
            <a:ext cx="30480" cy="5339715"/>
          </a:xfrm>
          <a:prstGeom prst="roundRect">
            <a:avLst>
              <a:gd name="adj" fmla="val 110378"/>
            </a:avLst>
          </a:prstGeom>
          <a:solidFill>
            <a:srgbClr val="49606E"/>
          </a:solidFill>
          <a:ln/>
        </p:spPr>
      </p:sp>
      <p:sp>
        <p:nvSpPr>
          <p:cNvPr id="5" name="Shape 2"/>
          <p:cNvSpPr/>
          <p:nvPr/>
        </p:nvSpPr>
        <p:spPr>
          <a:xfrm>
            <a:off x="6829544" y="2762012"/>
            <a:ext cx="784979" cy="30480"/>
          </a:xfrm>
          <a:prstGeom prst="roundRect">
            <a:avLst>
              <a:gd name="adj" fmla="val 110378"/>
            </a:avLst>
          </a:prstGeom>
          <a:solidFill>
            <a:srgbClr val="49606E"/>
          </a:solidFill>
          <a:ln/>
        </p:spPr>
      </p:sp>
      <p:sp>
        <p:nvSpPr>
          <p:cNvPr id="6" name="Shape 3"/>
          <p:cNvSpPr/>
          <p:nvPr/>
        </p:nvSpPr>
        <p:spPr>
          <a:xfrm>
            <a:off x="6355437" y="2524958"/>
            <a:ext cx="504587" cy="504587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7" name="Text 4"/>
          <p:cNvSpPr/>
          <p:nvPr/>
        </p:nvSpPr>
        <p:spPr>
          <a:xfrm>
            <a:off x="6533078" y="2618899"/>
            <a:ext cx="149185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841218" y="2496860"/>
            <a:ext cx="2813447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Reward Structure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841218" y="2961203"/>
            <a:ext cx="6004203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reward system should be designed to incentivize reporting while remaining cost-effective.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29544" y="4616648"/>
            <a:ext cx="784979" cy="30480"/>
          </a:xfrm>
          <a:prstGeom prst="roundRect">
            <a:avLst>
              <a:gd name="adj" fmla="val 110378"/>
            </a:avLst>
          </a:prstGeom>
          <a:solidFill>
            <a:srgbClr val="49606E"/>
          </a:solidFill>
          <a:ln/>
        </p:spPr>
      </p:sp>
      <p:sp>
        <p:nvSpPr>
          <p:cNvPr id="11" name="Shape 8"/>
          <p:cNvSpPr/>
          <p:nvPr/>
        </p:nvSpPr>
        <p:spPr>
          <a:xfrm>
            <a:off x="6355437" y="4379595"/>
            <a:ext cx="504587" cy="504587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2" name="Text 9"/>
          <p:cNvSpPr/>
          <p:nvPr/>
        </p:nvSpPr>
        <p:spPr>
          <a:xfrm>
            <a:off x="6482834" y="4473535"/>
            <a:ext cx="249793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841218" y="4351496"/>
            <a:ext cx="2787848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Fine Enforcement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841218" y="4815840"/>
            <a:ext cx="6004203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mechanism for collecting fines should be established, possibly through partnerships with local authorities.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29544" y="6471285"/>
            <a:ext cx="784979" cy="30480"/>
          </a:xfrm>
          <a:prstGeom prst="roundRect">
            <a:avLst>
              <a:gd name="adj" fmla="val 110378"/>
            </a:avLst>
          </a:prstGeom>
          <a:solidFill>
            <a:srgbClr val="49606E"/>
          </a:solidFill>
          <a:ln/>
        </p:spPr>
      </p:sp>
      <p:sp>
        <p:nvSpPr>
          <p:cNvPr id="16" name="Shape 13"/>
          <p:cNvSpPr/>
          <p:nvPr/>
        </p:nvSpPr>
        <p:spPr>
          <a:xfrm>
            <a:off x="6355437" y="6234232"/>
            <a:ext cx="504587" cy="504587"/>
          </a:xfrm>
          <a:prstGeom prst="roundRect">
            <a:avLst>
              <a:gd name="adj" fmla="val 6667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6480453" y="6328172"/>
            <a:ext cx="254556" cy="316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841218" y="6206133"/>
            <a:ext cx="4096941" cy="329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Privacy and Data Security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841218" y="6670477"/>
            <a:ext cx="6004203" cy="717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Measures should be in place to protect the privacy of individuals involved in reporting and receiving fines.</a:t>
            </a:r>
            <a:endParaRPr lang="en-US" sz="1750" dirty="0"/>
          </a:p>
        </p:txBody>
      </p:sp>
      <p:sp>
        <p:nvSpPr>
          <p:cNvPr id="22" name="Rectangle 21"/>
          <p:cNvSpPr/>
          <p:nvPr/>
        </p:nvSpPr>
        <p:spPr>
          <a:xfrm>
            <a:off x="12915900" y="7820025"/>
            <a:ext cx="1557338" cy="25241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830" y="579715"/>
            <a:ext cx="4960620" cy="619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Actors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830" y="1515904"/>
            <a:ext cx="526971" cy="52697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7830" y="2253615"/>
            <a:ext cx="248031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37830" y="2689979"/>
            <a:ext cx="7668339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Registers, submits requests, views status, schedules collections, reports littering, receives rewards.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830" y="3997047"/>
            <a:ext cx="526971" cy="5269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7830" y="4734758"/>
            <a:ext cx="248031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Delivery Person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37830" y="5171123"/>
            <a:ext cx="7668339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Registers, receives tasks, collects waste, updates status, receives payment.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830" y="6140887"/>
            <a:ext cx="526971" cy="5269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7830" y="6878598"/>
            <a:ext cx="2480310" cy="309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Factory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37830" y="7314962"/>
            <a:ext cx="7668339" cy="337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Manages requests, assigns tasks, processes payments, updates status.</a:t>
            </a:r>
            <a:endParaRPr lang="en-US" sz="16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450175"/>
            <a:ext cx="3837861" cy="479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 Daily Life</a:t>
            </a:r>
            <a:endParaRPr lang="en-US" sz="3000" dirty="0"/>
          </a:p>
        </p:txBody>
      </p:sp>
      <p:sp>
        <p:nvSpPr>
          <p:cNvPr id="3" name="Shape 1"/>
          <p:cNvSpPr/>
          <p:nvPr/>
        </p:nvSpPr>
        <p:spPr>
          <a:xfrm>
            <a:off x="7303651" y="1255871"/>
            <a:ext cx="22860" cy="6523553"/>
          </a:xfrm>
          <a:prstGeom prst="roundRect">
            <a:avLst>
              <a:gd name="adj" fmla="val 107028"/>
            </a:avLst>
          </a:prstGeom>
          <a:solidFill>
            <a:srgbClr val="49606E"/>
          </a:solidFill>
          <a:ln/>
        </p:spPr>
      </p:sp>
      <p:sp>
        <p:nvSpPr>
          <p:cNvPr id="4" name="Shape 2"/>
          <p:cNvSpPr/>
          <p:nvPr/>
        </p:nvSpPr>
        <p:spPr>
          <a:xfrm>
            <a:off x="6583680" y="1611392"/>
            <a:ext cx="570786" cy="22860"/>
          </a:xfrm>
          <a:prstGeom prst="roundRect">
            <a:avLst>
              <a:gd name="adj" fmla="val 107028"/>
            </a:avLst>
          </a:prstGeom>
          <a:solidFill>
            <a:srgbClr val="49606E"/>
          </a:solidFill>
          <a:ln/>
        </p:spPr>
      </p:sp>
      <p:sp>
        <p:nvSpPr>
          <p:cNvPr id="5" name="Shape 3"/>
          <p:cNvSpPr/>
          <p:nvPr/>
        </p:nvSpPr>
        <p:spPr>
          <a:xfrm>
            <a:off x="7131606" y="1439347"/>
            <a:ext cx="366951" cy="36695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6" name="Text 4"/>
          <p:cNvSpPr/>
          <p:nvPr/>
        </p:nvSpPr>
        <p:spPr>
          <a:xfrm>
            <a:off x="7260788" y="1507688"/>
            <a:ext cx="108466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426268" y="1418868"/>
            <a:ext cx="1991797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 Registration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968693" y="1756529"/>
            <a:ext cx="5449372" cy="521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user opens the EcoVault app and registers with their phone number and name.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7475696" y="2426732"/>
            <a:ext cx="570786" cy="22860"/>
          </a:xfrm>
          <a:prstGeom prst="roundRect">
            <a:avLst>
              <a:gd name="adj" fmla="val 107028"/>
            </a:avLst>
          </a:prstGeom>
          <a:solidFill>
            <a:srgbClr val="49606E"/>
          </a:solidFill>
          <a:ln/>
        </p:spPr>
      </p:sp>
      <p:sp>
        <p:nvSpPr>
          <p:cNvPr id="10" name="Shape 8"/>
          <p:cNvSpPr/>
          <p:nvPr/>
        </p:nvSpPr>
        <p:spPr>
          <a:xfrm>
            <a:off x="7131606" y="2254687"/>
            <a:ext cx="366951" cy="36695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1" name="Text 9"/>
          <p:cNvSpPr/>
          <p:nvPr/>
        </p:nvSpPr>
        <p:spPr>
          <a:xfrm>
            <a:off x="7224236" y="2323028"/>
            <a:ext cx="181689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8212098" y="2234208"/>
            <a:ext cx="2961203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Waste Collection Request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8212098" y="2571869"/>
            <a:ext cx="5449491" cy="521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user submits a request to the factory, specifying the type, quantity, and location of their waste.</a:t>
            </a:r>
            <a:endParaRPr lang="en-US" sz="1250" dirty="0"/>
          </a:p>
        </p:txBody>
      </p:sp>
      <p:sp>
        <p:nvSpPr>
          <p:cNvPr id="14" name="Shape 12"/>
          <p:cNvSpPr/>
          <p:nvPr/>
        </p:nvSpPr>
        <p:spPr>
          <a:xfrm>
            <a:off x="6583680" y="3160633"/>
            <a:ext cx="570786" cy="22860"/>
          </a:xfrm>
          <a:prstGeom prst="roundRect">
            <a:avLst>
              <a:gd name="adj" fmla="val 107028"/>
            </a:avLst>
          </a:prstGeom>
          <a:solidFill>
            <a:srgbClr val="49606E"/>
          </a:solidFill>
          <a:ln/>
        </p:spPr>
      </p:sp>
      <p:sp>
        <p:nvSpPr>
          <p:cNvPr id="15" name="Shape 13"/>
          <p:cNvSpPr/>
          <p:nvPr/>
        </p:nvSpPr>
        <p:spPr>
          <a:xfrm>
            <a:off x="7131606" y="2988588"/>
            <a:ext cx="366951" cy="36695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6" name="Text 14"/>
          <p:cNvSpPr/>
          <p:nvPr/>
        </p:nvSpPr>
        <p:spPr>
          <a:xfrm>
            <a:off x="7222450" y="3056930"/>
            <a:ext cx="185142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3927396" y="2968109"/>
            <a:ext cx="2490668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Factory Confirmation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968693" y="3305770"/>
            <a:ext cx="5449372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factory receives the request and sends a confirmation response to the user.</a:t>
            </a:r>
            <a:endParaRPr lang="en-US" sz="1250" dirty="0"/>
          </a:p>
        </p:txBody>
      </p:sp>
      <p:sp>
        <p:nvSpPr>
          <p:cNvPr id="19" name="Shape 17"/>
          <p:cNvSpPr/>
          <p:nvPr/>
        </p:nvSpPr>
        <p:spPr>
          <a:xfrm>
            <a:off x="7475696" y="3894534"/>
            <a:ext cx="570786" cy="22860"/>
          </a:xfrm>
          <a:prstGeom prst="roundRect">
            <a:avLst>
              <a:gd name="adj" fmla="val 107028"/>
            </a:avLst>
          </a:prstGeom>
          <a:solidFill>
            <a:srgbClr val="49606E"/>
          </a:solidFill>
          <a:ln/>
        </p:spPr>
      </p:sp>
      <p:sp>
        <p:nvSpPr>
          <p:cNvPr id="20" name="Shape 18"/>
          <p:cNvSpPr/>
          <p:nvPr/>
        </p:nvSpPr>
        <p:spPr>
          <a:xfrm>
            <a:off x="7131606" y="3722489"/>
            <a:ext cx="366951" cy="36695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1" name="Text 19"/>
          <p:cNvSpPr/>
          <p:nvPr/>
        </p:nvSpPr>
        <p:spPr>
          <a:xfrm>
            <a:off x="7222569" y="3790831"/>
            <a:ext cx="184904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8212098" y="3702010"/>
            <a:ext cx="1955483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Task Assignment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8212098" y="4039672"/>
            <a:ext cx="5449491" cy="521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factory assigns the task to an available delivery person based on their location.</a:t>
            </a:r>
            <a:endParaRPr lang="en-US" sz="1250" dirty="0"/>
          </a:p>
        </p:txBody>
      </p:sp>
      <p:sp>
        <p:nvSpPr>
          <p:cNvPr id="24" name="Shape 22"/>
          <p:cNvSpPr/>
          <p:nvPr/>
        </p:nvSpPr>
        <p:spPr>
          <a:xfrm>
            <a:off x="6583680" y="4628436"/>
            <a:ext cx="570786" cy="22860"/>
          </a:xfrm>
          <a:prstGeom prst="roundRect">
            <a:avLst>
              <a:gd name="adj" fmla="val 107028"/>
            </a:avLst>
          </a:prstGeom>
          <a:solidFill>
            <a:srgbClr val="49606E"/>
          </a:solidFill>
          <a:ln/>
        </p:spPr>
      </p:sp>
      <p:sp>
        <p:nvSpPr>
          <p:cNvPr id="25" name="Shape 23"/>
          <p:cNvSpPr/>
          <p:nvPr/>
        </p:nvSpPr>
        <p:spPr>
          <a:xfrm>
            <a:off x="7131606" y="4456390"/>
            <a:ext cx="366951" cy="36695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6" name="Text 24"/>
          <p:cNvSpPr/>
          <p:nvPr/>
        </p:nvSpPr>
        <p:spPr>
          <a:xfrm>
            <a:off x="7225784" y="4524732"/>
            <a:ext cx="178475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</a:t>
            </a:r>
            <a:endParaRPr lang="en-US" sz="1800" dirty="0"/>
          </a:p>
        </p:txBody>
      </p:sp>
      <p:sp>
        <p:nvSpPr>
          <p:cNvPr id="27" name="Text 25"/>
          <p:cNvSpPr/>
          <p:nvPr/>
        </p:nvSpPr>
        <p:spPr>
          <a:xfrm>
            <a:off x="3866793" y="4435912"/>
            <a:ext cx="2551271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Delivery Person Arrival</a:t>
            </a:r>
            <a:endParaRPr lang="en-US" sz="1500" dirty="0"/>
          </a:p>
        </p:txBody>
      </p:sp>
      <p:sp>
        <p:nvSpPr>
          <p:cNvPr id="28" name="Text 26"/>
          <p:cNvSpPr/>
          <p:nvPr/>
        </p:nvSpPr>
        <p:spPr>
          <a:xfrm>
            <a:off x="968693" y="4773573"/>
            <a:ext cx="5449372" cy="521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delivery person arrives at the user's location and verifies their identity using an OTP.</a:t>
            </a:r>
            <a:endParaRPr lang="en-US" sz="1250" dirty="0"/>
          </a:p>
        </p:txBody>
      </p:sp>
      <p:sp>
        <p:nvSpPr>
          <p:cNvPr id="29" name="Shape 27"/>
          <p:cNvSpPr/>
          <p:nvPr/>
        </p:nvSpPr>
        <p:spPr>
          <a:xfrm>
            <a:off x="7475696" y="5362337"/>
            <a:ext cx="570786" cy="22860"/>
          </a:xfrm>
          <a:prstGeom prst="roundRect">
            <a:avLst>
              <a:gd name="adj" fmla="val 107028"/>
            </a:avLst>
          </a:prstGeom>
          <a:solidFill>
            <a:srgbClr val="49606E"/>
          </a:solidFill>
          <a:ln/>
        </p:spPr>
      </p:sp>
      <p:sp>
        <p:nvSpPr>
          <p:cNvPr id="30" name="Shape 28"/>
          <p:cNvSpPr/>
          <p:nvPr/>
        </p:nvSpPr>
        <p:spPr>
          <a:xfrm>
            <a:off x="7131606" y="5190292"/>
            <a:ext cx="366951" cy="36695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31" name="Text 29"/>
          <p:cNvSpPr/>
          <p:nvPr/>
        </p:nvSpPr>
        <p:spPr>
          <a:xfrm>
            <a:off x="7220069" y="5258633"/>
            <a:ext cx="189905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6</a:t>
            </a:r>
            <a:endParaRPr lang="en-US" sz="1800" dirty="0"/>
          </a:p>
        </p:txBody>
      </p:sp>
      <p:sp>
        <p:nvSpPr>
          <p:cNvPr id="32" name="Text 30"/>
          <p:cNvSpPr/>
          <p:nvPr/>
        </p:nvSpPr>
        <p:spPr>
          <a:xfrm>
            <a:off x="8212098" y="5169813"/>
            <a:ext cx="1957983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Waste Collection</a:t>
            </a:r>
            <a:endParaRPr lang="en-US" sz="1500" dirty="0"/>
          </a:p>
        </p:txBody>
      </p:sp>
      <p:sp>
        <p:nvSpPr>
          <p:cNvPr id="33" name="Text 31"/>
          <p:cNvSpPr/>
          <p:nvPr/>
        </p:nvSpPr>
        <p:spPr>
          <a:xfrm>
            <a:off x="8212098" y="5507474"/>
            <a:ext cx="5449491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delivery person collects the waste from the user.</a:t>
            </a:r>
            <a:endParaRPr lang="en-US" sz="1250" dirty="0"/>
          </a:p>
        </p:txBody>
      </p:sp>
      <p:sp>
        <p:nvSpPr>
          <p:cNvPr id="34" name="Shape 32"/>
          <p:cNvSpPr/>
          <p:nvPr/>
        </p:nvSpPr>
        <p:spPr>
          <a:xfrm>
            <a:off x="6583680" y="6096238"/>
            <a:ext cx="570786" cy="22860"/>
          </a:xfrm>
          <a:prstGeom prst="roundRect">
            <a:avLst>
              <a:gd name="adj" fmla="val 107028"/>
            </a:avLst>
          </a:prstGeom>
          <a:solidFill>
            <a:srgbClr val="49606E"/>
          </a:solidFill>
          <a:ln/>
        </p:spPr>
      </p:sp>
      <p:sp>
        <p:nvSpPr>
          <p:cNvPr id="35" name="Shape 33"/>
          <p:cNvSpPr/>
          <p:nvPr/>
        </p:nvSpPr>
        <p:spPr>
          <a:xfrm>
            <a:off x="7131606" y="5924193"/>
            <a:ext cx="366951" cy="36695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36" name="Text 34"/>
          <p:cNvSpPr/>
          <p:nvPr/>
        </p:nvSpPr>
        <p:spPr>
          <a:xfrm>
            <a:off x="7233999" y="5992535"/>
            <a:ext cx="162044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7</a:t>
            </a:r>
            <a:endParaRPr lang="en-US" sz="1800" dirty="0"/>
          </a:p>
        </p:txBody>
      </p:sp>
      <p:sp>
        <p:nvSpPr>
          <p:cNvPr id="37" name="Text 35"/>
          <p:cNvSpPr/>
          <p:nvPr/>
        </p:nvSpPr>
        <p:spPr>
          <a:xfrm>
            <a:off x="2449473" y="5903714"/>
            <a:ext cx="3968591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Delivery Person Returns to Factory</a:t>
            </a:r>
            <a:endParaRPr lang="en-US" sz="1500" dirty="0"/>
          </a:p>
        </p:txBody>
      </p:sp>
      <p:sp>
        <p:nvSpPr>
          <p:cNvPr id="38" name="Text 36"/>
          <p:cNvSpPr/>
          <p:nvPr/>
        </p:nvSpPr>
        <p:spPr>
          <a:xfrm>
            <a:off x="968693" y="6241375"/>
            <a:ext cx="5449372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delivery person returns to the factory and completes the task.</a:t>
            </a:r>
            <a:endParaRPr lang="en-US" sz="1250" dirty="0"/>
          </a:p>
        </p:txBody>
      </p:sp>
      <p:sp>
        <p:nvSpPr>
          <p:cNvPr id="39" name="Shape 37"/>
          <p:cNvSpPr/>
          <p:nvPr/>
        </p:nvSpPr>
        <p:spPr>
          <a:xfrm>
            <a:off x="7475696" y="6830139"/>
            <a:ext cx="570786" cy="22860"/>
          </a:xfrm>
          <a:prstGeom prst="roundRect">
            <a:avLst>
              <a:gd name="adj" fmla="val 107028"/>
            </a:avLst>
          </a:prstGeom>
          <a:solidFill>
            <a:srgbClr val="49606E"/>
          </a:solidFill>
          <a:ln/>
        </p:spPr>
      </p:sp>
      <p:sp>
        <p:nvSpPr>
          <p:cNvPr id="40" name="Shape 38"/>
          <p:cNvSpPr/>
          <p:nvPr/>
        </p:nvSpPr>
        <p:spPr>
          <a:xfrm>
            <a:off x="7131606" y="6658094"/>
            <a:ext cx="366951" cy="36695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41" name="Text 39"/>
          <p:cNvSpPr/>
          <p:nvPr/>
        </p:nvSpPr>
        <p:spPr>
          <a:xfrm>
            <a:off x="7216735" y="6726436"/>
            <a:ext cx="196572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8</a:t>
            </a:r>
            <a:endParaRPr lang="en-US" sz="1800" dirty="0"/>
          </a:p>
        </p:txBody>
      </p:sp>
      <p:sp>
        <p:nvSpPr>
          <p:cNvPr id="42" name="Text 40"/>
          <p:cNvSpPr/>
          <p:nvPr/>
        </p:nvSpPr>
        <p:spPr>
          <a:xfrm>
            <a:off x="8212098" y="6637615"/>
            <a:ext cx="1918930" cy="239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Payment</a:t>
            </a:r>
            <a:endParaRPr lang="en-US" sz="1500" dirty="0"/>
          </a:p>
        </p:txBody>
      </p:sp>
      <p:sp>
        <p:nvSpPr>
          <p:cNvPr id="43" name="Text 41"/>
          <p:cNvSpPr/>
          <p:nvPr/>
        </p:nvSpPr>
        <p:spPr>
          <a:xfrm>
            <a:off x="8212098" y="6975277"/>
            <a:ext cx="5449491" cy="2609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delivery person receives payment for completing the task.</a:t>
            </a:r>
            <a:endParaRPr lang="en-US" sz="1250" dirty="0"/>
          </a:p>
        </p:txBody>
      </p:sp>
      <p:sp>
        <p:nvSpPr>
          <p:cNvPr id="45" name="Rectangle 44"/>
          <p:cNvSpPr/>
          <p:nvPr/>
        </p:nvSpPr>
        <p:spPr>
          <a:xfrm>
            <a:off x="12915900" y="7820025"/>
            <a:ext cx="1557338" cy="25241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0" y="149772"/>
            <a:ext cx="7885824" cy="543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700"/>
              </a:lnSpc>
            </a:pPr>
            <a:r>
              <a:rPr lang="en-US" sz="4550" b="1" dirty="0" err="1" smtClean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UseCase</a:t>
            </a:r>
            <a:r>
              <a:rPr lang="en-US" sz="4550" b="1" dirty="0" smtClean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4550" b="1" dirty="0" smtClean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Diagram</a:t>
            </a:r>
            <a:endParaRPr lang="en-US" sz="4550" dirty="0" smtClean="0">
              <a:solidFill>
                <a:srgbClr val="FFFFFF"/>
              </a:solidFill>
              <a:latin typeface="Unbounded" pitchFamily="34" charset="0"/>
              <a:ea typeface="Unbounded" pitchFamily="34" charset="-122"/>
              <a:cs typeface="Unbounded" pitchFamily="34" charset="-120"/>
            </a:endParaRPr>
          </a:p>
          <a:p>
            <a:pPr marL="0" indent="0">
              <a:lnSpc>
                <a:spcPts val="5700"/>
              </a:lnSpc>
              <a:buNone/>
            </a:pPr>
            <a:r>
              <a:rPr lang="en-US" sz="4550" dirty="0" smtClean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        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6552" y="1024759"/>
            <a:ext cx="9670569" cy="69998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7"/>
          <p:cNvSpPr/>
          <p:nvPr/>
        </p:nvSpPr>
        <p:spPr>
          <a:xfrm>
            <a:off x="12915900" y="7820025"/>
            <a:ext cx="1557338" cy="252413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solidFill>
                <a:schemeClr val="accent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639</Words>
  <Application>Microsoft Office PowerPoint</Application>
  <PresentationFormat>Custom</PresentationFormat>
  <Paragraphs>104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Unbounded</vt:lpstr>
      <vt:lpstr>Cabin</vt:lpstr>
      <vt:lpstr>Cabin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renuk</cp:lastModifiedBy>
  <cp:revision>6</cp:revision>
  <dcterms:created xsi:type="dcterms:W3CDTF">2024-09-29T07:58:59Z</dcterms:created>
  <dcterms:modified xsi:type="dcterms:W3CDTF">2024-09-30T14:34:05Z</dcterms:modified>
</cp:coreProperties>
</file>